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1" r:id="rId3"/>
    <p:sldMasterId id="214748370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Proxima Nova"/>
      <p:regular r:id="rId29"/>
      <p:bold r:id="rId30"/>
      <p:italic r:id="rId31"/>
      <p:boldItalic r:id="rId32"/>
    </p:embeddedFont>
    <p:embeddedFont>
      <p:font typeface="Merriweather Light"/>
      <p:regular r:id="rId33"/>
      <p:bold r:id="rId34"/>
      <p:italic r:id="rId35"/>
      <p:boldItalic r:id="rId36"/>
    </p:embeddedFont>
    <p:embeddedFont>
      <p:font typeface="Vidaloka"/>
      <p:regular r:id="rId37"/>
    </p:embeddedFont>
    <p:embeddedFont>
      <p:font typeface="Proxima Nova Semibold"/>
      <p:regular r:id="rId38"/>
      <p:bold r:id="rId39"/>
      <p:boldItalic r:id="rId40"/>
    </p:embeddedFont>
    <p:embeddedFont>
      <p:font typeface="Roboto Mono"/>
      <p:regular r:id="rId41"/>
      <p:bold r:id="rId42"/>
      <p:italic r:id="rId43"/>
      <p:boldItalic r:id="rId44"/>
    </p:embeddedFont>
    <p:embeddedFont>
      <p:font typeface="Roboto"/>
      <p:regular r:id="rId45"/>
      <p:bold r:id="rId46"/>
      <p:italic r:id="rId47"/>
      <p:boldItalic r:id="rId48"/>
    </p:embeddedFont>
    <p:embeddedFont>
      <p:font typeface="Montserrat"/>
      <p:regular r:id="rId49"/>
      <p:bold r:id="rId50"/>
      <p:italic r:id="rId51"/>
      <p:boldItalic r:id="rId52"/>
    </p:embeddedFont>
    <p:embeddedFont>
      <p:font typeface="Open Sans SemiBold"/>
      <p:regular r:id="rId53"/>
      <p:bold r:id="rId54"/>
      <p:italic r:id="rId55"/>
      <p:boldItalic r:id="rId56"/>
    </p:embeddedFont>
    <p:embeddedFont>
      <p:font typeface="Russo One"/>
      <p:regular r:id="rId57"/>
    </p:embeddedFont>
    <p:embeddedFont>
      <p:font typeface="Mako"/>
      <p:regular r:id="rId58"/>
    </p:embeddedFont>
    <p:embeddedFont>
      <p:font typeface="Crimson Text"/>
      <p:regular r:id="rId59"/>
      <p:bold r:id="rId60"/>
      <p:italic r:id="rId61"/>
      <p:boldItalic r:id="rId62"/>
    </p:embeddedFont>
    <p:embeddedFont>
      <p:font typeface="Open Sans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Semibold-boldItalic.fntdata"/><Relationship Id="rId42" Type="http://schemas.openxmlformats.org/officeDocument/2006/relationships/font" Target="fonts/RobotoMono-bold.fntdata"/><Relationship Id="rId41" Type="http://schemas.openxmlformats.org/officeDocument/2006/relationships/font" Target="fonts/RobotoMono-regular.fntdata"/><Relationship Id="rId44" Type="http://schemas.openxmlformats.org/officeDocument/2006/relationships/font" Target="fonts/RobotoMono-boldItalic.fntdata"/><Relationship Id="rId43" Type="http://schemas.openxmlformats.org/officeDocument/2006/relationships/font" Target="fonts/RobotoMono-italic.fntdata"/><Relationship Id="rId46" Type="http://schemas.openxmlformats.org/officeDocument/2006/relationships/font" Target="fonts/Roboto-bold.fntdata"/><Relationship Id="rId45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Roboto-boldItalic.fntdata"/><Relationship Id="rId47" Type="http://schemas.openxmlformats.org/officeDocument/2006/relationships/font" Target="fonts/Roboto-italic.fntdata"/><Relationship Id="rId49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-italic.fntdata"/><Relationship Id="rId30" Type="http://schemas.openxmlformats.org/officeDocument/2006/relationships/font" Target="fonts/ProximaNova-bold.fntdata"/><Relationship Id="rId33" Type="http://schemas.openxmlformats.org/officeDocument/2006/relationships/font" Target="fonts/MerriweatherLight-regular.fntdata"/><Relationship Id="rId32" Type="http://schemas.openxmlformats.org/officeDocument/2006/relationships/font" Target="fonts/ProximaNova-boldItalic.fntdata"/><Relationship Id="rId35" Type="http://schemas.openxmlformats.org/officeDocument/2006/relationships/font" Target="fonts/MerriweatherLight-italic.fntdata"/><Relationship Id="rId34" Type="http://schemas.openxmlformats.org/officeDocument/2006/relationships/font" Target="fonts/MerriweatherLight-bold.fntdata"/><Relationship Id="rId37" Type="http://schemas.openxmlformats.org/officeDocument/2006/relationships/font" Target="fonts/Vidaloka-regular.fntdata"/><Relationship Id="rId36" Type="http://schemas.openxmlformats.org/officeDocument/2006/relationships/font" Target="fonts/MerriweatherLight-boldItalic.fntdata"/><Relationship Id="rId39" Type="http://schemas.openxmlformats.org/officeDocument/2006/relationships/font" Target="fonts/ProximaNovaSemibold-bold.fntdata"/><Relationship Id="rId38" Type="http://schemas.openxmlformats.org/officeDocument/2006/relationships/font" Target="fonts/ProximaNovaSemibold-regular.fntdata"/><Relationship Id="rId62" Type="http://schemas.openxmlformats.org/officeDocument/2006/relationships/font" Target="fonts/CrimsonText-boldItalic.fntdata"/><Relationship Id="rId61" Type="http://schemas.openxmlformats.org/officeDocument/2006/relationships/font" Target="fonts/CrimsonText-italic.fntdata"/><Relationship Id="rId20" Type="http://schemas.openxmlformats.org/officeDocument/2006/relationships/slide" Target="slides/slide15.xml"/><Relationship Id="rId64" Type="http://schemas.openxmlformats.org/officeDocument/2006/relationships/font" Target="fonts/OpenSans-bold.fntdata"/><Relationship Id="rId63" Type="http://schemas.openxmlformats.org/officeDocument/2006/relationships/font" Target="fonts/OpenSans-regular.fntdata"/><Relationship Id="rId22" Type="http://schemas.openxmlformats.org/officeDocument/2006/relationships/slide" Target="slides/slide17.xml"/><Relationship Id="rId66" Type="http://schemas.openxmlformats.org/officeDocument/2006/relationships/font" Target="fonts/OpenSans-boldItalic.fntdata"/><Relationship Id="rId21" Type="http://schemas.openxmlformats.org/officeDocument/2006/relationships/slide" Target="slides/slide16.xml"/><Relationship Id="rId65" Type="http://schemas.openxmlformats.org/officeDocument/2006/relationships/font" Target="fonts/OpenSans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CrimsonText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font" Target="fonts/ProximaNova-regular.fntdata"/><Relationship Id="rId51" Type="http://schemas.openxmlformats.org/officeDocument/2006/relationships/font" Target="fonts/Montserrat-italic.fntdata"/><Relationship Id="rId50" Type="http://schemas.openxmlformats.org/officeDocument/2006/relationships/font" Target="fonts/Montserrat-bold.fntdata"/><Relationship Id="rId53" Type="http://schemas.openxmlformats.org/officeDocument/2006/relationships/font" Target="fonts/OpenSansSemiBold-regular.fntdata"/><Relationship Id="rId52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55" Type="http://schemas.openxmlformats.org/officeDocument/2006/relationships/font" Target="fonts/OpenSansSemiBold-italic.fntdata"/><Relationship Id="rId10" Type="http://schemas.openxmlformats.org/officeDocument/2006/relationships/slide" Target="slides/slide5.xml"/><Relationship Id="rId54" Type="http://schemas.openxmlformats.org/officeDocument/2006/relationships/font" Target="fonts/OpenSansSemiBold-bold.fntdata"/><Relationship Id="rId13" Type="http://schemas.openxmlformats.org/officeDocument/2006/relationships/slide" Target="slides/slide8.xml"/><Relationship Id="rId57" Type="http://schemas.openxmlformats.org/officeDocument/2006/relationships/font" Target="fonts/RussoOne-regular.fntdata"/><Relationship Id="rId12" Type="http://schemas.openxmlformats.org/officeDocument/2006/relationships/slide" Target="slides/slide7.xml"/><Relationship Id="rId56" Type="http://schemas.openxmlformats.org/officeDocument/2006/relationships/font" Target="fonts/OpenSansSemiBold-boldItalic.fntdata"/><Relationship Id="rId15" Type="http://schemas.openxmlformats.org/officeDocument/2006/relationships/slide" Target="slides/slide10.xml"/><Relationship Id="rId59" Type="http://schemas.openxmlformats.org/officeDocument/2006/relationships/font" Target="fonts/CrimsonText-regular.fntdata"/><Relationship Id="rId14" Type="http://schemas.openxmlformats.org/officeDocument/2006/relationships/slide" Target="slides/slide9.xml"/><Relationship Id="rId58" Type="http://schemas.openxmlformats.org/officeDocument/2006/relationships/font" Target="fonts/Mako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07aaa41fe9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07aaa41fe9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07aaa41fe9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07aaa41fe9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cc7554a049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cc7554a049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780fbd7d3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780fbd7d3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780fbd7d3d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780fbd7d3d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780fbd7d3d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780fbd7d3d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780fbd7d3d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780fbd7d3d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780fbd7d3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780fbd7d3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07aaa41fe9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07aaa41fe9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cc7554a049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cc7554a049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05aad17dc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05aad17dc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07aaa41fe9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07aaa41fe9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07a9a8b46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107a9a8b46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cc7554a049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cc7554a049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cc7554a049_0_16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cc7554a049_0_16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cd8a80d6b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cd8a80d6b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07a9a8b46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07a9a8b46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cc7554a049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cc7554a049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07a9a8b46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07a9a8b46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cc7554a049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cc7554a049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cc7554a049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cc7554a049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cf7a3c503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cf7a3c503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039975" y="1248300"/>
            <a:ext cx="70641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040000" y="3300900"/>
            <a:ext cx="7064100" cy="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hasCustomPrompt="1" type="title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68" name="Google Shape;68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" name="Google Shape;69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" type="subTitle"/>
          </p:nvPr>
        </p:nvSpPr>
        <p:spPr>
          <a:xfrm>
            <a:off x="5859325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76" name="Google Shape;76;p13"/>
          <p:cNvSpPr txBox="1"/>
          <p:nvPr>
            <p:ph idx="2" type="subTitle"/>
          </p:nvPr>
        </p:nvSpPr>
        <p:spPr>
          <a:xfrm>
            <a:off x="5859325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3" type="subTitle"/>
          </p:nvPr>
        </p:nvSpPr>
        <p:spPr>
          <a:xfrm>
            <a:off x="1903925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78" name="Google Shape;78;p13"/>
          <p:cNvSpPr txBox="1"/>
          <p:nvPr>
            <p:ph idx="4" type="subTitle"/>
          </p:nvPr>
        </p:nvSpPr>
        <p:spPr>
          <a:xfrm>
            <a:off x="1903925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5" type="subTitle"/>
          </p:nvPr>
        </p:nvSpPr>
        <p:spPr>
          <a:xfrm>
            <a:off x="5859325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0" name="Google Shape;80;p13"/>
          <p:cNvSpPr txBox="1"/>
          <p:nvPr>
            <p:ph idx="6" type="subTitle"/>
          </p:nvPr>
        </p:nvSpPr>
        <p:spPr>
          <a:xfrm>
            <a:off x="5859325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7" type="subTitle"/>
          </p:nvPr>
        </p:nvSpPr>
        <p:spPr>
          <a:xfrm>
            <a:off x="1903925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2" name="Google Shape;82;p13"/>
          <p:cNvSpPr txBox="1"/>
          <p:nvPr>
            <p:ph idx="8" type="subTitle"/>
          </p:nvPr>
        </p:nvSpPr>
        <p:spPr>
          <a:xfrm>
            <a:off x="1903975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hasCustomPrompt="1" idx="9" type="title"/>
          </p:nvPr>
        </p:nvSpPr>
        <p:spPr>
          <a:xfrm>
            <a:off x="798575" y="1417915"/>
            <a:ext cx="10392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hasCustomPrompt="1" idx="13" type="title"/>
          </p:nvPr>
        </p:nvSpPr>
        <p:spPr>
          <a:xfrm>
            <a:off x="4753975" y="1403976"/>
            <a:ext cx="10392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hasCustomPrompt="1" idx="14" type="title"/>
          </p:nvPr>
        </p:nvSpPr>
        <p:spPr>
          <a:xfrm>
            <a:off x="798625" y="3176773"/>
            <a:ext cx="10392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hasCustomPrompt="1" idx="15" type="title"/>
          </p:nvPr>
        </p:nvSpPr>
        <p:spPr>
          <a:xfrm>
            <a:off x="4753975" y="3162833"/>
            <a:ext cx="10392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1" name="Google Shape;91;p14"/>
          <p:cNvSpPr txBox="1"/>
          <p:nvPr>
            <p:ph hasCustomPrompt="1"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3" type="title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" name="Google Shape;94;p14"/>
          <p:cNvSpPr txBox="1"/>
          <p:nvPr>
            <p:ph hasCustomPrompt="1"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/>
          <p:nvPr>
            <p:ph idx="5" type="subTitle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4"/>
          <p:cNvSpPr txBox="1"/>
          <p:nvPr>
            <p:ph idx="6" type="title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14"/>
          <p:cNvSpPr txBox="1"/>
          <p:nvPr>
            <p:ph hasCustomPrompt="1"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/>
          <p:nvPr>
            <p:ph idx="8" type="subTitle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9" type="title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" name="Google Shape;100;p14"/>
          <p:cNvSpPr txBox="1"/>
          <p:nvPr>
            <p:ph hasCustomPrompt="1" idx="13" type="title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/>
          <p:nvPr>
            <p:ph idx="14" type="subTitle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15" type="title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14"/>
          <p:cNvSpPr txBox="1"/>
          <p:nvPr>
            <p:ph hasCustomPrompt="1" idx="16" type="title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/>
          <p:nvPr>
            <p:ph idx="17" type="subTitle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4"/>
          <p:cNvSpPr txBox="1"/>
          <p:nvPr>
            <p:ph idx="18" type="title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" name="Google Shape;106;p14"/>
          <p:cNvSpPr txBox="1"/>
          <p:nvPr>
            <p:ph hasCustomPrompt="1" idx="19" type="title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/>
          <p:nvPr>
            <p:ph idx="20" type="subTitle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4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9" name="Google Shape;109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" name="Google Shape;111;p1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15" name="Google Shape;115;p15"/>
          <p:cNvSpPr txBox="1"/>
          <p:nvPr>
            <p:ph idx="1" type="subTitle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6" name="Google Shape;116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2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/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20" name="Google Shape;120;p16"/>
          <p:cNvSpPr txBox="1"/>
          <p:nvPr>
            <p:ph idx="1" type="subTitle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21" name="Google Shape;121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1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1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idx="1" type="subTitle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27" name="Google Shape;127;p17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28" name="Google Shape;128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34" name="Google Shape;134;p18"/>
          <p:cNvSpPr txBox="1"/>
          <p:nvPr>
            <p:ph idx="1" type="subTitle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35" name="Google Shape;135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4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39" name="Google Shape;139;p19"/>
          <p:cNvSpPr txBox="1"/>
          <p:nvPr>
            <p:ph idx="1" type="subTitle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40" name="Google Shape;140;p1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1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1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1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5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8" name="Google Shape;148;p20"/>
          <p:cNvSpPr txBox="1"/>
          <p:nvPr>
            <p:ph hasCustomPrompt="1" idx="2" type="title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49" name="Google Shape;149;p20"/>
          <p:cNvSpPr txBox="1"/>
          <p:nvPr>
            <p:ph idx="1" type="subTitle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0" name="Google Shape;150;p20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20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20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20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" name="Google Shape;19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" name="Google Shape;20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56" name="Google Shape;156;p2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2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21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6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2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2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2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" name="Google Shape;166;p2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7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9" name="Google Shape;169;p23"/>
          <p:cNvSpPr txBox="1"/>
          <p:nvPr>
            <p:ph idx="1" type="subTitle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0" name="Google Shape;170;p23"/>
          <p:cNvSpPr txBox="1"/>
          <p:nvPr>
            <p:ph idx="2" type="subTitle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3"/>
          <p:cNvSpPr txBox="1"/>
          <p:nvPr>
            <p:ph idx="3" type="subTitle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2" name="Google Shape;172;p23"/>
          <p:cNvSpPr txBox="1"/>
          <p:nvPr>
            <p:ph idx="4" type="subTitle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3"/>
          <p:cNvSpPr txBox="1"/>
          <p:nvPr>
            <p:ph idx="5" type="subTitle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4" name="Google Shape;174;p23"/>
          <p:cNvSpPr txBox="1"/>
          <p:nvPr>
            <p:ph idx="6" type="subTitle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3"/>
          <p:cNvSpPr txBox="1"/>
          <p:nvPr>
            <p:ph idx="7" type="subTitle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6" name="Google Shape;176;p23"/>
          <p:cNvSpPr txBox="1"/>
          <p:nvPr>
            <p:ph idx="8" type="subTitle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77" name="Google Shape;177;p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8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2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2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2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2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" name="Google Shape;184;p24"/>
          <p:cNvSpPr txBox="1"/>
          <p:nvPr>
            <p:ph idx="1" type="body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19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/>
          <p:nvPr>
            <p:ph hasCustomPrompt="1" type="title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7" name="Google Shape;187;p25"/>
          <p:cNvSpPr txBox="1"/>
          <p:nvPr>
            <p:ph idx="1" type="subTitle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88" name="Google Shape;188;p2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2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2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2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4" name="Google Shape;194;p26"/>
          <p:cNvSpPr txBox="1"/>
          <p:nvPr>
            <p:ph hasCustomPrompt="1" idx="2" type="title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95" name="Google Shape;195;p26"/>
          <p:cNvSpPr txBox="1"/>
          <p:nvPr>
            <p:ph idx="1" type="subTitle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6" name="Google Shape;196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0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1" name="Google Shape;201;p27"/>
          <p:cNvSpPr txBox="1"/>
          <p:nvPr>
            <p:ph hasCustomPrompt="1" idx="2" type="title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202" name="Google Shape;202;p27"/>
          <p:cNvSpPr txBox="1"/>
          <p:nvPr>
            <p:ph idx="1" type="subTitle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03" name="Google Shape;203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2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2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2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2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1" name="Google Shape;211;p28"/>
          <p:cNvSpPr txBox="1"/>
          <p:nvPr>
            <p:ph idx="1" type="subTitle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12" name="Google Shape;212;p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8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7" name="Google Shape;217;p29"/>
          <p:cNvSpPr txBox="1"/>
          <p:nvPr>
            <p:ph idx="1" type="subTitle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18" name="Google Shape;218;p2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2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2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2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2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2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idx="1" type="subTitle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26" name="Google Shape;226;p30"/>
          <p:cNvSpPr txBox="1"/>
          <p:nvPr>
            <p:ph idx="2" type="subTitle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30"/>
          <p:cNvSpPr txBox="1"/>
          <p:nvPr>
            <p:ph idx="3" type="subTitle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28" name="Google Shape;228;p30"/>
          <p:cNvSpPr txBox="1"/>
          <p:nvPr>
            <p:ph idx="4" type="subTitle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30"/>
          <p:cNvSpPr txBox="1"/>
          <p:nvPr>
            <p:ph idx="5" type="subTitle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0" name="Google Shape;230;p30"/>
          <p:cNvSpPr txBox="1"/>
          <p:nvPr>
            <p:ph idx="6" type="subTitle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30"/>
          <p:cNvSpPr txBox="1"/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32" name="Google Shape;232;p3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3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/>
        </p:txBody>
      </p:sp>
      <p:cxnSp>
        <p:nvCxnSpPr>
          <p:cNvPr id="26" name="Google Shape;26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" name="Google Shape;27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" name="Google Shape;28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2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/>
          <p:nvPr>
            <p:ph idx="1" type="subTitle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6" name="Google Shape;236;p31"/>
          <p:cNvSpPr txBox="1"/>
          <p:nvPr>
            <p:ph idx="2" type="subTitle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31"/>
          <p:cNvSpPr txBox="1"/>
          <p:nvPr>
            <p:ph idx="3" type="subTitle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8" name="Google Shape;238;p31"/>
          <p:cNvSpPr txBox="1"/>
          <p:nvPr>
            <p:ph idx="4" type="subTitle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31"/>
          <p:cNvSpPr txBox="1"/>
          <p:nvPr>
            <p:ph idx="5" type="subTitle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0" name="Google Shape;240;p31"/>
          <p:cNvSpPr txBox="1"/>
          <p:nvPr>
            <p:ph idx="6" type="subTitle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31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242" name="Google Shape;242;p31"/>
          <p:cNvSpPr txBox="1"/>
          <p:nvPr>
            <p:ph idx="7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3" name="Google Shape;243;p31"/>
          <p:cNvSpPr txBox="1"/>
          <p:nvPr>
            <p:ph idx="8" type="subTitle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31"/>
          <p:cNvSpPr txBox="1"/>
          <p:nvPr>
            <p:ph idx="9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5" name="Google Shape;245;p31"/>
          <p:cNvSpPr txBox="1"/>
          <p:nvPr>
            <p:ph idx="13" type="subTitle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31"/>
          <p:cNvSpPr txBox="1"/>
          <p:nvPr>
            <p:ph idx="14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7" name="Google Shape;247;p31"/>
          <p:cNvSpPr txBox="1"/>
          <p:nvPr>
            <p:ph idx="15" type="subTitle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48" name="Google Shape;248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3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3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 -">
  <p:cSld name="CUSTOM_32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4" name="Google Shape;254;p32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32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6" name="Google Shape;256;p32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32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8" name="Google Shape;258;p32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32"/>
          <p:cNvSpPr txBox="1"/>
          <p:nvPr>
            <p:ph idx="7" type="subTitle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60" name="Google Shape;260;p32"/>
          <p:cNvSpPr txBox="1"/>
          <p:nvPr>
            <p:ph idx="8" type="subTitle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32"/>
          <p:cNvSpPr txBox="1"/>
          <p:nvPr>
            <p:ph idx="9" type="subTitle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62" name="Google Shape;262;p32"/>
          <p:cNvSpPr txBox="1"/>
          <p:nvPr>
            <p:ph idx="13" type="subTitle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32"/>
          <p:cNvSpPr txBox="1"/>
          <p:nvPr>
            <p:ph idx="14" type="subTitle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64" name="Google Shape;264;p32"/>
          <p:cNvSpPr txBox="1"/>
          <p:nvPr>
            <p:ph idx="15" type="subTitle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32"/>
          <p:cNvSpPr txBox="1"/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66" name="Google Shape;266;p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33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0" name="Google Shape;270;p33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33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2" name="Google Shape;272;p33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33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4" name="Google Shape;274;p33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33"/>
          <p:cNvSpPr txBox="1"/>
          <p:nvPr>
            <p:ph idx="7" type="subTitle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6" name="Google Shape;276;p33"/>
          <p:cNvSpPr txBox="1"/>
          <p:nvPr>
            <p:ph idx="8" type="subTitle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33"/>
          <p:cNvSpPr txBox="1"/>
          <p:nvPr>
            <p:ph idx="9" type="subTitle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8" name="Google Shape;278;p33"/>
          <p:cNvSpPr txBox="1"/>
          <p:nvPr>
            <p:ph idx="13" type="subTitle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33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80" name="Google Shape;280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" name="Google Shape;281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" name="Google Shape;282;p3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4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/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286" name="Google Shape;286;p3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3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p3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" name="Google Shape;290;p3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" name="Google Shape;291;p3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5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/>
          <p:nvPr>
            <p:ph idx="1" type="subTitle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4" name="Google Shape;294;p35"/>
          <p:cNvSpPr txBox="1"/>
          <p:nvPr>
            <p:ph idx="2" type="subTitle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35"/>
          <p:cNvSpPr txBox="1"/>
          <p:nvPr>
            <p:ph idx="3" type="subTitle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6" name="Google Shape;296;p35"/>
          <p:cNvSpPr txBox="1"/>
          <p:nvPr>
            <p:ph idx="4" type="subTitle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35"/>
          <p:cNvSpPr txBox="1"/>
          <p:nvPr>
            <p:ph idx="5" type="subTitle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8" name="Google Shape;298;p35"/>
          <p:cNvSpPr txBox="1"/>
          <p:nvPr>
            <p:ph idx="6" type="subTitle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35"/>
          <p:cNvSpPr txBox="1"/>
          <p:nvPr>
            <p:ph idx="7" type="subTitle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0" name="Google Shape;300;p35"/>
          <p:cNvSpPr txBox="1"/>
          <p:nvPr>
            <p:ph idx="8" type="subTitle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35"/>
          <p:cNvSpPr txBox="1"/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02" name="Google Shape;302;p3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3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6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/>
          <p:nvPr>
            <p:ph idx="1" type="subTitle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6" name="Google Shape;306;p36"/>
          <p:cNvSpPr txBox="1"/>
          <p:nvPr>
            <p:ph idx="2" type="subTitle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36"/>
          <p:cNvSpPr txBox="1"/>
          <p:nvPr>
            <p:ph idx="3" type="subTitle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8" name="Google Shape;308;p36"/>
          <p:cNvSpPr txBox="1"/>
          <p:nvPr>
            <p:ph idx="4" type="subTitle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36"/>
          <p:cNvSpPr txBox="1"/>
          <p:nvPr>
            <p:ph idx="5" type="subTitle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10" name="Google Shape;310;p36"/>
          <p:cNvSpPr txBox="1"/>
          <p:nvPr>
            <p:ph idx="6" type="subTitle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36"/>
          <p:cNvSpPr txBox="1"/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12" name="Google Shape;312;p3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Google Shape;313;p3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36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23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" name="Google Shape;316;p3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3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3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3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3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2" name="Google Shape;322;p37"/>
          <p:cNvSpPr txBox="1"/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3" name="Google Shape;323;p37"/>
          <p:cNvSpPr txBox="1"/>
          <p:nvPr>
            <p:ph idx="1" type="subTitle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24" name="Google Shape;324;p37"/>
          <p:cNvSpPr txBox="1"/>
          <p:nvPr>
            <p:ph idx="2" type="subTitle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37"/>
          <p:cNvSpPr txBox="1"/>
          <p:nvPr>
            <p:ph idx="3" type="subTitle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26" name="Google Shape;326;p37"/>
          <p:cNvSpPr txBox="1"/>
          <p:nvPr>
            <p:ph idx="4" type="subTitle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37"/>
          <p:cNvSpPr txBox="1"/>
          <p:nvPr>
            <p:ph idx="5" type="subTitle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28" name="Google Shape;328;p37"/>
          <p:cNvSpPr txBox="1"/>
          <p:nvPr>
            <p:ph idx="6" type="subTitle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37"/>
          <p:cNvSpPr txBox="1"/>
          <p:nvPr>
            <p:ph idx="7" type="subTitle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30" name="Google Shape;330;p37"/>
          <p:cNvSpPr txBox="1"/>
          <p:nvPr>
            <p:ph idx="8" type="subTitle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37"/>
          <p:cNvSpPr txBox="1"/>
          <p:nvPr>
            <p:ph hasCustomPrompt="1" idx="9" type="title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2" name="Google Shape;332;p37"/>
          <p:cNvSpPr txBox="1"/>
          <p:nvPr>
            <p:ph hasCustomPrompt="1" idx="13" type="title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3" name="Google Shape;333;p37"/>
          <p:cNvSpPr txBox="1"/>
          <p:nvPr>
            <p:ph hasCustomPrompt="1" idx="14" type="title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4" name="Google Shape;334;p37"/>
          <p:cNvSpPr txBox="1"/>
          <p:nvPr>
            <p:ph hasCustomPrompt="1" idx="15" type="title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2_1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8"/>
          <p:cNvSpPr txBox="1"/>
          <p:nvPr>
            <p:ph idx="1" type="subTitle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37" name="Google Shape;337;p38"/>
          <p:cNvSpPr txBox="1"/>
          <p:nvPr>
            <p:ph idx="2" type="subTitle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38" name="Google Shape;338;p38"/>
          <p:cNvSpPr txBox="1"/>
          <p:nvPr>
            <p:ph idx="3" type="subTitle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39" name="Google Shape;339;p38"/>
          <p:cNvSpPr txBox="1"/>
          <p:nvPr>
            <p:ph idx="4" type="subTitle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40" name="Google Shape;340;p38"/>
          <p:cNvSpPr txBox="1"/>
          <p:nvPr>
            <p:ph idx="5" type="subTitle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1" name="Google Shape;341;p38"/>
          <p:cNvSpPr txBox="1"/>
          <p:nvPr>
            <p:ph idx="6" type="subTitle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42" name="Google Shape;342;p38"/>
          <p:cNvSpPr txBox="1"/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43" name="Google Shape;343;p3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3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5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"/>
          <p:cNvSpPr txBox="1"/>
          <p:nvPr>
            <p:ph idx="1" type="subTitle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7" name="Google Shape;347;p39"/>
          <p:cNvSpPr txBox="1"/>
          <p:nvPr>
            <p:ph idx="2" type="subTitle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39"/>
          <p:cNvSpPr txBox="1"/>
          <p:nvPr>
            <p:ph idx="3" type="subTitle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9" name="Google Shape;349;p39"/>
          <p:cNvSpPr txBox="1"/>
          <p:nvPr>
            <p:ph idx="4" type="subTitle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39"/>
          <p:cNvSpPr txBox="1"/>
          <p:nvPr>
            <p:ph idx="5" type="subTitle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51" name="Google Shape;351;p39"/>
          <p:cNvSpPr txBox="1"/>
          <p:nvPr>
            <p:ph idx="6" type="subTitle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39"/>
          <p:cNvSpPr txBox="1"/>
          <p:nvPr>
            <p:ph idx="7" type="subTitle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53" name="Google Shape;353;p39"/>
          <p:cNvSpPr txBox="1"/>
          <p:nvPr>
            <p:ph idx="8" type="subTitle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39"/>
          <p:cNvSpPr txBox="1"/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55" name="Google Shape;355;p3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3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6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" name="Google Shape;358;p4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4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" name="Google Shape;360;p4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" name="Google Shape;361;p4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" name="Google Shape;362;p4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4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40"/>
          <p:cNvSpPr txBox="1"/>
          <p:nvPr>
            <p:ph idx="1" type="subTitle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65" name="Google Shape;365;p40"/>
          <p:cNvSpPr txBox="1"/>
          <p:nvPr>
            <p:ph idx="2" type="subTitle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40"/>
          <p:cNvSpPr txBox="1"/>
          <p:nvPr>
            <p:ph idx="3" type="subTitle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67" name="Google Shape;367;p40"/>
          <p:cNvSpPr txBox="1"/>
          <p:nvPr>
            <p:ph idx="4" type="subTitle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40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369" name="Google Shape;369;p40"/>
          <p:cNvSpPr txBox="1"/>
          <p:nvPr>
            <p:ph idx="5" type="subTitle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70" name="Google Shape;370;p40"/>
          <p:cNvSpPr txBox="1"/>
          <p:nvPr>
            <p:ph idx="6" type="subTitle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2" type="subTitle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3" type="subTitle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4" type="subTitle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5" name="Google Shape;35;p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" name="Google Shape;36;p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" name="Google Shape;37;p5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 txBox="1"/>
          <p:nvPr>
            <p:ph hasCustomPrompt="1"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3" name="Google Shape;373;p41"/>
          <p:cNvSpPr txBox="1"/>
          <p:nvPr>
            <p:ph idx="1" type="subTitle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41"/>
          <p:cNvSpPr txBox="1"/>
          <p:nvPr>
            <p:ph hasCustomPrompt="1" idx="2" type="title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5" name="Google Shape;375;p41"/>
          <p:cNvSpPr txBox="1"/>
          <p:nvPr>
            <p:ph idx="3" type="subTitle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41"/>
          <p:cNvSpPr txBox="1"/>
          <p:nvPr>
            <p:ph hasCustomPrompt="1" idx="4" type="title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7" name="Google Shape;377;p41"/>
          <p:cNvSpPr txBox="1"/>
          <p:nvPr>
            <p:ph idx="5" type="subTitle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78" name="Google Shape;378;p4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9" name="Google Shape;379;p4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28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/>
          <p:cNvSpPr txBox="1"/>
          <p:nvPr>
            <p:ph idx="1" type="subTitle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2" name="Google Shape;382;p42"/>
          <p:cNvSpPr txBox="1"/>
          <p:nvPr>
            <p:ph idx="2" type="subTitle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42"/>
          <p:cNvSpPr txBox="1"/>
          <p:nvPr>
            <p:ph idx="3" type="subTitle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4" name="Google Shape;384;p42"/>
          <p:cNvSpPr txBox="1"/>
          <p:nvPr>
            <p:ph idx="4" type="subTitle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42"/>
          <p:cNvSpPr txBox="1"/>
          <p:nvPr>
            <p:ph idx="5" type="subTitle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6" name="Google Shape;386;p42"/>
          <p:cNvSpPr txBox="1"/>
          <p:nvPr>
            <p:ph idx="6" type="subTitle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87" name="Google Shape;387;p4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8" name="Google Shape;388;p4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" name="Google Shape;389;p4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0" name="Google Shape;390;p4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1" name="Google Shape;391;p4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2" name="Google Shape;392;p42"/>
          <p:cNvSpPr txBox="1"/>
          <p:nvPr>
            <p:ph hasCustomPrompt="1" type="title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3" name="Google Shape;393;p42"/>
          <p:cNvSpPr txBox="1"/>
          <p:nvPr>
            <p:ph hasCustomPrompt="1" idx="7" type="title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4" name="Google Shape;394;p42"/>
          <p:cNvSpPr txBox="1"/>
          <p:nvPr>
            <p:ph hasCustomPrompt="1" idx="8" type="title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7_1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/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7" name="Google Shape;397;p43"/>
          <p:cNvSpPr txBox="1"/>
          <p:nvPr>
            <p:ph idx="1" type="subTitle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98" name="Google Shape;398;p4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" name="Google Shape;399;p4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7_2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4"/>
          <p:cNvSpPr txBox="1"/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402" name="Google Shape;402;p44"/>
          <p:cNvSpPr txBox="1"/>
          <p:nvPr>
            <p:ph idx="1" type="subTitle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403" name="Google Shape;403;p4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" name="Google Shape;404;p4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8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5"/>
          <p:cNvSpPr txBox="1"/>
          <p:nvPr>
            <p:ph idx="1" type="subTitle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7" name="Google Shape;407;p45"/>
          <p:cNvSpPr txBox="1"/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408" name="Google Shape;408;p4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Google Shape;409;p4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45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9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2" name="Google Shape;412;p4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3" name="Google Shape;413;p4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4" name="Google Shape;414;p4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5" name="Google Shape;415;p4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6" name="Google Shape;416;p4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7" name="Google Shape;417;p4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8" name="Google Shape;418;p46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19" name="Google Shape;419;p46"/>
          <p:cNvSpPr txBox="1"/>
          <p:nvPr>
            <p:ph idx="1" type="subTitle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20" name="Google Shape;420;p46"/>
          <p:cNvSpPr txBox="1"/>
          <p:nvPr>
            <p:ph idx="2" type="subTitle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9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7"/>
          <p:cNvSpPr txBox="1"/>
          <p:nvPr>
            <p:ph idx="1" type="subTitle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23" name="Google Shape;423;p47"/>
          <p:cNvSpPr txBox="1"/>
          <p:nvPr>
            <p:ph idx="2" type="subTitle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47"/>
          <p:cNvSpPr txBox="1"/>
          <p:nvPr>
            <p:ph idx="3" type="subTitle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25" name="Google Shape;425;p47"/>
          <p:cNvSpPr txBox="1"/>
          <p:nvPr>
            <p:ph idx="4" type="subTitle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47"/>
          <p:cNvSpPr txBox="1"/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427" name="Google Shape;427;p4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8" name="Google Shape;428;p4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31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8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31" name="Google Shape;431;p48"/>
          <p:cNvSpPr txBox="1"/>
          <p:nvPr>
            <p:ph idx="1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32" name="Google Shape;432;p48"/>
          <p:cNvSpPr txBox="1"/>
          <p:nvPr>
            <p:ph idx="2" type="subTitle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48"/>
          <p:cNvSpPr txBox="1"/>
          <p:nvPr>
            <p:ph idx="3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34" name="Google Shape;434;p48"/>
          <p:cNvSpPr txBox="1"/>
          <p:nvPr>
            <p:ph idx="4" type="subTitle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5" name="Google Shape;435;p48"/>
          <p:cNvSpPr txBox="1"/>
          <p:nvPr>
            <p:ph idx="5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36" name="Google Shape;436;p48"/>
          <p:cNvSpPr txBox="1"/>
          <p:nvPr>
            <p:ph idx="6" type="subTitle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37" name="Google Shape;437;p4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8" name="Google Shape;438;p4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9" name="Google Shape;439;p4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0" name="Google Shape;440;p4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9"/>
          <p:cNvSpPr txBox="1"/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43" name="Google Shape;443;p49"/>
          <p:cNvSpPr txBox="1"/>
          <p:nvPr>
            <p:ph idx="1" type="subTitle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p49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5" name="Google Shape;445;p4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p49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7" name="Google Shape;447;p4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8" name="Google Shape;448;p49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0" name="Google Shape;40;p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" name="Google Shape;41;p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0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2" type="subTitle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6" name="Google Shape;46;p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" name="Google Shape;47;p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50" name="Google Shape;50;p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" name="Google Shape;51;p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" name="Google Shape;52;p8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" name="Google Shape;53;p8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7" name="Google Shape;57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/>
        </p:txBody>
      </p:sp>
      <p:cxnSp>
        <p:nvCxnSpPr>
          <p:cNvPr id="62" name="Google Shape;62;p1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" name="Google Shape;63;p1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" name="Google Shape;64;p10"/>
          <p:cNvCxnSpPr/>
          <p:nvPr/>
        </p:nvCxnSpPr>
        <p:spPr>
          <a:xfrm flipH="1" rot="10800000">
            <a:off x="6144975" y="3103725"/>
            <a:ext cx="3118200" cy="2201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4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470" name="Google Shape;470;p54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0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olab.research.google.com/drive/1l2O4hrxEBFXxXMhi7cf1EOuViDBTAAuK?usp=sharin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6"/>
          <p:cNvSpPr txBox="1"/>
          <p:nvPr>
            <p:ph type="ctrTitle"/>
          </p:nvPr>
        </p:nvSpPr>
        <p:spPr>
          <a:xfrm>
            <a:off x="1039975" y="1248300"/>
            <a:ext cx="70641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Elevating United Airlines' Food &amp; Beverage Services: Data-Driven Analysis and Strategies for Enhanced Customer Satisfaction</a:t>
            </a:r>
            <a:endParaRPr sz="8500"/>
          </a:p>
        </p:txBody>
      </p:sp>
      <p:sp>
        <p:nvSpPr>
          <p:cNvPr id="477" name="Google Shape;477;p56"/>
          <p:cNvSpPr txBox="1"/>
          <p:nvPr>
            <p:ph idx="1" type="subTitle"/>
          </p:nvPr>
        </p:nvSpPr>
        <p:spPr>
          <a:xfrm>
            <a:off x="1040000" y="3300900"/>
            <a:ext cx="7064100" cy="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 case study by:-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Yash Yadav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2020UIT3119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IT-NSUT’24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5"/>
          <p:cNvSpPr txBox="1"/>
          <p:nvPr/>
        </p:nvSpPr>
        <p:spPr>
          <a:xfrm>
            <a:off x="1251950" y="2869125"/>
            <a:ext cx="4715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endParaRPr sz="900">
              <a:solidFill>
                <a:srgbClr val="3367D6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entree_description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rgbClr val="3A474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747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SUM</a:t>
            </a:r>
            <a:r>
              <a:rPr lang="en" sz="900">
                <a:solidFill>
                  <a:srgbClr val="3747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planned_entree_count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747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consumed_entree_count</a:t>
            </a:r>
            <a:r>
              <a:rPr lang="en" sz="900">
                <a:solidFill>
                  <a:srgbClr val="3747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747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SUM</a:t>
            </a:r>
            <a:r>
              <a:rPr lang="en" sz="900">
                <a:solidFill>
                  <a:srgbClr val="3747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planned_entree_count</a:t>
            </a:r>
            <a:r>
              <a:rPr lang="en" sz="900">
                <a:solidFill>
                  <a:srgbClr val="3747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))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747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F4511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percentage_wasted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0D90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`stalwart-summer-397109.UAhack.inflight_inventory`</a:t>
            </a:r>
            <a:endParaRPr sz="900">
              <a:solidFill>
                <a:srgbClr val="0D904F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planned_entree_count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747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consumed_entree_count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entree_description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900">
              <a:solidFill>
                <a:srgbClr val="3A474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1" name="Google Shape;551;p65"/>
          <p:cNvSpPr txBox="1"/>
          <p:nvPr>
            <p:ph type="title"/>
          </p:nvPr>
        </p:nvSpPr>
        <p:spPr>
          <a:xfrm>
            <a:off x="713225" y="481200"/>
            <a:ext cx="2313000" cy="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52" name="Google Shape;552;p65"/>
          <p:cNvSpPr txBox="1"/>
          <p:nvPr/>
        </p:nvSpPr>
        <p:spPr>
          <a:xfrm>
            <a:off x="710475" y="1250850"/>
            <a:ext cx="7555200" cy="12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Explored dataset named “Inflight service_inventory data”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This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table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talks about the different meals planned for each flight, their quantities , codes and how many of those are consumed.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data is analysed using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SQL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on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BigQuery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and the results and visualised using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LookerStudio.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To calculate the percentage of each meal wasted , the following query is implemented.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9850" y="1048500"/>
            <a:ext cx="4623550" cy="30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66"/>
          <p:cNvSpPr txBox="1"/>
          <p:nvPr/>
        </p:nvSpPr>
        <p:spPr>
          <a:xfrm>
            <a:off x="1032875" y="396450"/>
            <a:ext cx="70422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insights from the query in the previous slide are as follows: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9" name="Google Shape;559;p66"/>
          <p:cNvSpPr txBox="1"/>
          <p:nvPr/>
        </p:nvSpPr>
        <p:spPr>
          <a:xfrm>
            <a:off x="511225" y="1398025"/>
            <a:ext cx="3223800" cy="24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 large number of meals are being 100% wasted as seen in the graph.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Even the best-seller meals have a lot of wastage.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Nearly 50% or more of the planned meals are not consumed.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This shows us that there is a clear overestimation of the quantity of planned meals.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25" y="959850"/>
            <a:ext cx="5071774" cy="350555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67"/>
          <p:cNvSpPr txBox="1"/>
          <p:nvPr/>
        </p:nvSpPr>
        <p:spPr>
          <a:xfrm>
            <a:off x="521650" y="386025"/>
            <a:ext cx="8544600" cy="2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1212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b="1" lang="en" sz="1300">
                <a:solidFill>
                  <a:srgbClr val="21212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bar graph</a:t>
            </a:r>
            <a:r>
              <a:rPr lang="en" sz="1300">
                <a:solidFill>
                  <a:srgbClr val="21212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indicates the distribution of wasted meals based on entree codes, listed in descending order of wastage as follows:</a:t>
            </a:r>
            <a:endParaRPr sz="1300">
              <a:solidFill>
                <a:srgbClr val="21212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6" name="Google Shape;566;p67"/>
          <p:cNvSpPr txBox="1"/>
          <p:nvPr/>
        </p:nvSpPr>
        <p:spPr>
          <a:xfrm>
            <a:off x="5644275" y="1700600"/>
            <a:ext cx="3297000" cy="15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endParaRPr sz="900">
              <a:solidFill>
                <a:srgbClr val="3367D6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entree_code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rgbClr val="3A474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747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SUM</a:t>
            </a:r>
            <a:r>
              <a:rPr lang="en" sz="900">
                <a:solidFill>
                  <a:srgbClr val="3747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planned_entree_count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747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consumed_entree_count</a:t>
            </a:r>
            <a:r>
              <a:rPr lang="en" sz="900">
                <a:solidFill>
                  <a:srgbClr val="3747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747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SUM</a:t>
            </a:r>
            <a:r>
              <a:rPr lang="en" sz="900">
                <a:solidFill>
                  <a:srgbClr val="3747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planned_entree_count</a:t>
            </a:r>
            <a:r>
              <a:rPr lang="en" sz="900">
                <a:solidFill>
                  <a:srgbClr val="3747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))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747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F4511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percentage_wasted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0D90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`stalwart-summer-397109.UAhack.inflight_inventory`</a:t>
            </a:r>
            <a:endParaRPr sz="900">
              <a:solidFill>
                <a:srgbClr val="0D904F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planned_entree_count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747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consumed_entree_count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entree_code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900">
              <a:solidFill>
                <a:srgbClr val="3A474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7" name="Google Shape;567;p67"/>
          <p:cNvSpPr txBox="1"/>
          <p:nvPr/>
        </p:nvSpPr>
        <p:spPr>
          <a:xfrm>
            <a:off x="5644275" y="1231100"/>
            <a:ext cx="27021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Query used: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8"/>
          <p:cNvSpPr txBox="1"/>
          <p:nvPr>
            <p:ph type="title"/>
          </p:nvPr>
        </p:nvSpPr>
        <p:spPr>
          <a:xfrm>
            <a:off x="4956100" y="2467375"/>
            <a:ext cx="4558800" cy="6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Feedback Analysis</a:t>
            </a:r>
            <a:endParaRPr/>
          </a:p>
        </p:txBody>
      </p:sp>
      <p:sp>
        <p:nvSpPr>
          <p:cNvPr id="573" name="Google Shape;573;p68"/>
          <p:cNvSpPr txBox="1"/>
          <p:nvPr>
            <p:ph idx="2" type="title"/>
          </p:nvPr>
        </p:nvSpPr>
        <p:spPr>
          <a:xfrm>
            <a:off x="4956100" y="1231250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74" name="Google Shape;574;p68"/>
          <p:cNvSpPr txBox="1"/>
          <p:nvPr>
            <p:ph idx="1" type="subTitle"/>
          </p:nvPr>
        </p:nvSpPr>
        <p:spPr>
          <a:xfrm>
            <a:off x="4903925" y="3374100"/>
            <a:ext cx="41832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highlight>
                  <a:schemeClr val="lt1"/>
                </a:highlight>
              </a:rPr>
              <a:t>"Listening to Passengers: Extracting Insights from Customer Feedback"</a:t>
            </a:r>
            <a:endParaRPr sz="1900">
              <a:solidFill>
                <a:srgbClr val="212121"/>
              </a:solidFill>
              <a:highlight>
                <a:schemeClr val="lt1"/>
              </a:highlight>
            </a:endParaRPr>
          </a:p>
        </p:txBody>
      </p:sp>
      <p:pic>
        <p:nvPicPr>
          <p:cNvPr id="575" name="Google Shape;57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575" y="1472825"/>
            <a:ext cx="3645251" cy="24322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9"/>
          <p:cNvSpPr txBox="1"/>
          <p:nvPr>
            <p:ph type="title"/>
          </p:nvPr>
        </p:nvSpPr>
        <p:spPr>
          <a:xfrm>
            <a:off x="713250" y="372000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81" name="Google Shape;581;p69"/>
          <p:cNvSpPr txBox="1"/>
          <p:nvPr>
            <p:ph idx="1" type="body"/>
          </p:nvPr>
        </p:nvSpPr>
        <p:spPr>
          <a:xfrm>
            <a:off x="713250" y="944700"/>
            <a:ext cx="77175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Montserrat"/>
              <a:buChar char="●"/>
            </a:pPr>
            <a:r>
              <a:rPr lang="en" sz="1400">
                <a:solidFill>
                  <a:srgbClr val="212121"/>
                </a:solidFill>
                <a:highlight>
                  <a:schemeClr val="lt1"/>
                </a:highlight>
              </a:rPr>
              <a:t>We delve into our efforts to improve the in-flight experience by analyzing customer feedback on food and beverages using advanced NLP techniques.</a:t>
            </a:r>
            <a:endParaRPr sz="1400">
              <a:solidFill>
                <a:srgbClr val="212121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Montserrat"/>
              <a:buChar char="●"/>
            </a:pPr>
            <a:r>
              <a:rPr lang="en" sz="1400">
                <a:solidFill>
                  <a:srgbClr val="212121"/>
                </a:solidFill>
                <a:highlight>
                  <a:schemeClr val="lt1"/>
                </a:highlight>
              </a:rPr>
              <a:t>Studied the </a:t>
            </a:r>
            <a:r>
              <a:rPr lang="en" sz="1400">
                <a:solidFill>
                  <a:srgbClr val="212121"/>
                </a:solidFill>
                <a:highlight>
                  <a:schemeClr val="lt1"/>
                </a:highlight>
              </a:rPr>
              <a:t>dataset named “Survey data_customer_comments”.</a:t>
            </a:r>
            <a:endParaRPr sz="1400">
              <a:solidFill>
                <a:srgbClr val="212121"/>
              </a:solidFill>
              <a:highlight>
                <a:schemeClr val="lt1"/>
              </a:highlight>
            </a:endParaRPr>
          </a:p>
        </p:txBody>
      </p:sp>
      <p:sp>
        <p:nvSpPr>
          <p:cNvPr id="582" name="Google Shape;582;p69"/>
          <p:cNvSpPr txBox="1"/>
          <p:nvPr/>
        </p:nvSpPr>
        <p:spPr>
          <a:xfrm>
            <a:off x="713250" y="1869500"/>
            <a:ext cx="562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12121"/>
                </a:solidFill>
                <a:highlight>
                  <a:schemeClr val="lt1"/>
                </a:highlight>
                <a:latin typeface="Vidaloka"/>
                <a:ea typeface="Vidaloka"/>
                <a:cs typeface="Vidaloka"/>
                <a:sym typeface="Vidaloka"/>
              </a:rPr>
              <a:t>Data Preprocessing</a:t>
            </a:r>
            <a:endParaRPr sz="3000">
              <a:solidFill>
                <a:srgbClr val="212121"/>
              </a:solidFill>
              <a:highlight>
                <a:schemeClr val="lt1"/>
              </a:highlight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83" name="Google Shape;583;p69"/>
          <p:cNvSpPr txBox="1"/>
          <p:nvPr/>
        </p:nvSpPr>
        <p:spPr>
          <a:xfrm>
            <a:off x="855500" y="2452100"/>
            <a:ext cx="71676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Steps:</a:t>
            </a:r>
            <a:endParaRPr>
              <a:solidFill>
                <a:srgbClr val="21212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21212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Removal of symbols, white spaces, and unique characters.</a:t>
            </a:r>
            <a:endParaRPr>
              <a:solidFill>
                <a:srgbClr val="21212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21212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Implementing</a:t>
            </a:r>
            <a:r>
              <a:rPr b="1" lang="en">
                <a:solidFill>
                  <a:srgbClr val="21212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stemming</a:t>
            </a:r>
            <a:r>
              <a:rPr lang="en">
                <a:solidFill>
                  <a:srgbClr val="21212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">
                <a:solidFill>
                  <a:srgbClr val="21212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lemmatization</a:t>
            </a:r>
            <a:r>
              <a:rPr lang="en">
                <a:solidFill>
                  <a:srgbClr val="21212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for text normalization.</a:t>
            </a:r>
            <a:endParaRPr>
              <a:solidFill>
                <a:srgbClr val="21212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21212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Tokenization</a:t>
            </a:r>
            <a:r>
              <a:rPr lang="en">
                <a:solidFill>
                  <a:srgbClr val="21212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for effective word separation.</a:t>
            </a:r>
            <a:endParaRPr>
              <a:solidFill>
                <a:srgbClr val="21212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4" name="Google Shape;584;p69"/>
          <p:cNvSpPr txBox="1"/>
          <p:nvPr/>
        </p:nvSpPr>
        <p:spPr>
          <a:xfrm>
            <a:off x="713250" y="3500425"/>
            <a:ext cx="5425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12121"/>
                </a:solidFill>
                <a:highlight>
                  <a:schemeClr val="lt1"/>
                </a:highlight>
                <a:latin typeface="Vidaloka"/>
                <a:ea typeface="Vidaloka"/>
                <a:cs typeface="Vidaloka"/>
                <a:sym typeface="Vidaloka"/>
              </a:rPr>
              <a:t>Topic Modeling with LDA</a:t>
            </a:r>
            <a:endParaRPr sz="3000">
              <a:solidFill>
                <a:srgbClr val="212121"/>
              </a:solidFill>
              <a:highlight>
                <a:schemeClr val="lt1"/>
              </a:highlight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85" name="Google Shape;585;p69"/>
          <p:cNvSpPr txBox="1"/>
          <p:nvPr/>
        </p:nvSpPr>
        <p:spPr>
          <a:xfrm>
            <a:off x="713250" y="4146925"/>
            <a:ext cx="817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21212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Employing </a:t>
            </a:r>
            <a:r>
              <a:rPr b="1" lang="en">
                <a:solidFill>
                  <a:srgbClr val="21212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Latent Dirichlet Allocation (LDA)</a:t>
            </a:r>
            <a:r>
              <a:rPr lang="en">
                <a:solidFill>
                  <a:srgbClr val="21212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for topic modeling, we extracted pivotal topics from the processed text data.</a:t>
            </a:r>
            <a:endParaRPr>
              <a:solidFill>
                <a:srgbClr val="21212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0"/>
          <p:cNvSpPr txBox="1"/>
          <p:nvPr/>
        </p:nvSpPr>
        <p:spPr>
          <a:xfrm>
            <a:off x="792900" y="43817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12121"/>
                </a:solidFill>
                <a:highlight>
                  <a:schemeClr val="lt1"/>
                </a:highlight>
                <a:latin typeface="Vidaloka"/>
                <a:ea typeface="Vidaloka"/>
                <a:cs typeface="Vidaloka"/>
                <a:sym typeface="Vidaloka"/>
              </a:rPr>
              <a:t>Extracted Topics</a:t>
            </a:r>
            <a:endParaRPr sz="3000">
              <a:solidFill>
                <a:srgbClr val="212121"/>
              </a:solidFill>
              <a:highlight>
                <a:schemeClr val="lt1"/>
              </a:highlight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91" name="Google Shape;591;p70"/>
          <p:cNvSpPr txBox="1"/>
          <p:nvPr/>
        </p:nvSpPr>
        <p:spPr>
          <a:xfrm>
            <a:off x="792900" y="1022425"/>
            <a:ext cx="73761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"/>
              <a:buChar char="●"/>
            </a:pPr>
            <a:r>
              <a:rPr lang="en">
                <a:solidFill>
                  <a:srgbClr val="21212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Topic 1: Positive Aspects of In-Flight Experience</a:t>
            </a:r>
            <a:endParaRPr>
              <a:solidFill>
                <a:srgbClr val="21212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"/>
              <a:buChar char="●"/>
            </a:pPr>
            <a:r>
              <a:rPr lang="en">
                <a:solidFill>
                  <a:srgbClr val="21212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Topic 2: General Comments about United Airlines</a:t>
            </a:r>
            <a:endParaRPr>
              <a:solidFill>
                <a:srgbClr val="21212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"/>
              <a:buChar char="●"/>
            </a:pPr>
            <a:r>
              <a:rPr lang="en">
                <a:solidFill>
                  <a:srgbClr val="21212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Topic 3: Comparing In-Flight Choices and Comfort</a:t>
            </a:r>
            <a:endParaRPr>
              <a:solidFill>
                <a:srgbClr val="21212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"/>
              <a:buChar char="●"/>
            </a:pPr>
            <a:r>
              <a:rPr lang="en">
                <a:solidFill>
                  <a:srgbClr val="21212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Topic 4:Feedback on In-Flight Services and Quality</a:t>
            </a:r>
            <a:endParaRPr>
              <a:solidFill>
                <a:srgbClr val="21212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"/>
              <a:buChar char="●"/>
            </a:pPr>
            <a:r>
              <a:rPr lang="en">
                <a:solidFill>
                  <a:srgbClr val="21212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Topic 5: In-Flight Service and Beverage Quality</a:t>
            </a:r>
            <a:endParaRPr sz="1200"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2" name="Google Shape;592;p70"/>
          <p:cNvSpPr txBox="1"/>
          <p:nvPr/>
        </p:nvSpPr>
        <p:spPr>
          <a:xfrm>
            <a:off x="855500" y="2608975"/>
            <a:ext cx="6040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highlight>
                  <a:schemeClr val="lt1"/>
                </a:highlight>
                <a:latin typeface="Vidaloka"/>
                <a:ea typeface="Vidaloka"/>
                <a:cs typeface="Vidaloka"/>
                <a:sym typeface="Vidaloka"/>
              </a:rPr>
              <a:t>Sentiment Analysis</a:t>
            </a:r>
            <a:endParaRPr sz="3000">
              <a:highlight>
                <a:schemeClr val="lt1"/>
              </a:highlight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93" name="Google Shape;593;p70"/>
          <p:cNvSpPr txBox="1"/>
          <p:nvPr/>
        </p:nvSpPr>
        <p:spPr>
          <a:xfrm>
            <a:off x="855500" y="3255475"/>
            <a:ext cx="6343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21212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Using the </a:t>
            </a:r>
            <a:r>
              <a:rPr b="1" lang="en">
                <a:solidFill>
                  <a:srgbClr val="21212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VADER sentiment analysis from NLTK</a:t>
            </a:r>
            <a:r>
              <a:rPr lang="en">
                <a:solidFill>
                  <a:srgbClr val="21212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, each comment was analyzed for sentiment scores and labels.</a:t>
            </a:r>
            <a:endParaRPr>
              <a:solidFill>
                <a:srgbClr val="21212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21212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Percentage of Positive Comments: </a:t>
            </a:r>
            <a:r>
              <a:rPr b="1" lang="en">
                <a:solidFill>
                  <a:srgbClr val="21212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45.0976</a:t>
            </a:r>
            <a:endParaRPr b="1">
              <a:solidFill>
                <a:srgbClr val="21212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21212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Percentage of Negative Comments: </a:t>
            </a:r>
            <a:r>
              <a:rPr b="1" lang="en">
                <a:solidFill>
                  <a:srgbClr val="21212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27.705</a:t>
            </a:r>
            <a:endParaRPr b="1">
              <a:solidFill>
                <a:srgbClr val="21212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21212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Percentage of Neutral Comments: </a:t>
            </a:r>
            <a:r>
              <a:rPr b="1" lang="en">
                <a:solidFill>
                  <a:srgbClr val="21212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27.196</a:t>
            </a:r>
            <a:endParaRPr b="1">
              <a:solidFill>
                <a:srgbClr val="21212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71"/>
          <p:cNvSpPr txBox="1"/>
          <p:nvPr/>
        </p:nvSpPr>
        <p:spPr>
          <a:xfrm>
            <a:off x="795300" y="564075"/>
            <a:ext cx="7553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highlight>
                  <a:schemeClr val="lt1"/>
                </a:highlight>
                <a:latin typeface="Vidaloka"/>
                <a:ea typeface="Vidaloka"/>
                <a:cs typeface="Vidaloka"/>
                <a:sym typeface="Vidaloka"/>
              </a:rPr>
              <a:t>Positive and Negative Comment Analysis</a:t>
            </a:r>
            <a:endParaRPr sz="3000">
              <a:highlight>
                <a:schemeClr val="lt1"/>
              </a:highlight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99" name="Google Shape;599;p71"/>
          <p:cNvSpPr txBox="1"/>
          <p:nvPr/>
        </p:nvSpPr>
        <p:spPr>
          <a:xfrm>
            <a:off x="980700" y="1294050"/>
            <a:ext cx="634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21212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The top words associated with both negative and positive comments are as follows:-</a:t>
            </a:r>
            <a:endParaRPr>
              <a:solidFill>
                <a:srgbClr val="21212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0" name="Google Shape;60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250" y="1909650"/>
            <a:ext cx="6343200" cy="25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2"/>
          <p:cNvSpPr txBox="1"/>
          <p:nvPr>
            <p:ph type="title"/>
          </p:nvPr>
        </p:nvSpPr>
        <p:spPr>
          <a:xfrm>
            <a:off x="-133825" y="2463000"/>
            <a:ext cx="5785200" cy="8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Pre-Order Data Analysis</a:t>
            </a:r>
            <a:endParaRPr sz="3000"/>
          </a:p>
        </p:txBody>
      </p:sp>
      <p:sp>
        <p:nvSpPr>
          <p:cNvPr id="606" name="Google Shape;606;p72"/>
          <p:cNvSpPr txBox="1"/>
          <p:nvPr>
            <p:ph idx="2" type="title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/>
              <a:t>04</a:t>
            </a:r>
            <a:endParaRPr sz="6600"/>
          </a:p>
        </p:txBody>
      </p:sp>
      <p:sp>
        <p:nvSpPr>
          <p:cNvPr id="607" name="Google Shape;607;p72"/>
          <p:cNvSpPr txBox="1"/>
          <p:nvPr>
            <p:ph idx="1" type="subTitle"/>
          </p:nvPr>
        </p:nvSpPr>
        <p:spPr>
          <a:xfrm>
            <a:off x="563400" y="3090725"/>
            <a:ext cx="51435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12121"/>
                </a:solidFill>
                <a:highlight>
                  <a:schemeClr val="lt1"/>
                </a:highlight>
              </a:rPr>
              <a:t>"Unlocking Insights: A Comprehensive Analysis of Preorder Data"</a:t>
            </a:r>
            <a:r>
              <a:rPr lang="en" sz="1200">
                <a:solidFill>
                  <a:srgbClr val="212121"/>
                </a:solidFill>
                <a:highlight>
                  <a:schemeClr val="lt1"/>
                </a:highlight>
              </a:rPr>
              <a:t> </a:t>
            </a:r>
            <a:endParaRPr sz="1200">
              <a:solidFill>
                <a:srgbClr val="212121"/>
              </a:solidFill>
              <a:highlight>
                <a:schemeClr val="lt1"/>
              </a:highlight>
            </a:endParaRPr>
          </a:p>
        </p:txBody>
      </p:sp>
      <p:pic>
        <p:nvPicPr>
          <p:cNvPr id="608" name="Google Shape;60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0350" y="1356300"/>
            <a:ext cx="3266625" cy="2295275"/>
          </a:xfrm>
          <a:prstGeom prst="rect">
            <a:avLst/>
          </a:prstGeom>
          <a:noFill/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3"/>
          <p:cNvSpPr txBox="1"/>
          <p:nvPr/>
        </p:nvSpPr>
        <p:spPr>
          <a:xfrm>
            <a:off x="591750" y="500800"/>
            <a:ext cx="7960500" cy="27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Vidaloka"/>
                <a:ea typeface="Vidaloka"/>
                <a:cs typeface="Vidaloka"/>
                <a:sym typeface="Vidaloka"/>
              </a:rPr>
              <a:t>OBJECTIVE</a:t>
            </a:r>
            <a:endParaRPr sz="2000">
              <a:latin typeface="Vidaloka"/>
              <a:ea typeface="Vidaloka"/>
              <a:cs typeface="Vidaloka"/>
              <a:sym typeface="Vidalo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To understand why passengers don’t pre-book their meals </a:t>
            </a:r>
            <a:br>
              <a:rPr lang="en" sz="1300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" sz="13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Pre Booking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 meals is beneficial because: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1212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rgbClr val="21212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For Airlines: Pre-booking meals streamlines catering operations, reduces food wastage, and enhances onboard service efficiency.</a:t>
            </a:r>
            <a:endParaRPr sz="1300">
              <a:solidFill>
                <a:srgbClr val="21212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rgbClr val="21212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For Passengers: Pre-booking ensures personalized dining options, minimizes in-flight stress, and aligns with dietary preferences.</a:t>
            </a:r>
            <a:endParaRPr sz="1300">
              <a:solidFill>
                <a:srgbClr val="21212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4" name="Google Shape;614;p73"/>
          <p:cNvSpPr txBox="1"/>
          <p:nvPr/>
        </p:nvSpPr>
        <p:spPr>
          <a:xfrm>
            <a:off x="591750" y="2691775"/>
            <a:ext cx="8234700" cy="19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1212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Through SQL analysis of our dataset, several noteworthy trends emerged regarding passengers' reasons for not pre booking meals and they are:</a:t>
            </a:r>
            <a:endParaRPr sz="1300">
              <a:solidFill>
                <a:srgbClr val="21212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rgbClr val="21212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Preference for Not Eating: Some passengers opt out of pre-booking due to a lack of desire to eat during the flight.</a:t>
            </a:r>
            <a:endParaRPr sz="1300">
              <a:solidFill>
                <a:srgbClr val="21212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rgbClr val="21212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Priority on Rest: Many travelers indicated a preference for sleep over eating during the flight.</a:t>
            </a:r>
            <a:endParaRPr sz="1300">
              <a:solidFill>
                <a:srgbClr val="21212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rgbClr val="21212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United Airlines Membership: Some passengers rely on their United Airlines membership benefits to access pre-arranged meals.</a:t>
            </a:r>
            <a:endParaRPr sz="1300">
              <a:solidFill>
                <a:srgbClr val="21212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rgbClr val="21212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Deciding Onboard: A notable portion of passengers prefer to decide their meal choice after boarding.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1212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649" y="448550"/>
            <a:ext cx="7756700" cy="42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7"/>
          <p:cNvSpPr txBox="1"/>
          <p:nvPr>
            <p:ph type="title"/>
          </p:nvPr>
        </p:nvSpPr>
        <p:spPr>
          <a:xfrm>
            <a:off x="469500" y="1677225"/>
            <a:ext cx="27960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What affects the customer satisfaction the most?</a:t>
            </a:r>
            <a:endParaRPr sz="1400"/>
          </a:p>
        </p:txBody>
      </p:sp>
      <p:sp>
        <p:nvSpPr>
          <p:cNvPr id="483" name="Google Shape;483;p57"/>
          <p:cNvSpPr txBox="1"/>
          <p:nvPr>
            <p:ph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84" name="Google Shape;484;p57"/>
          <p:cNvSpPr txBox="1"/>
          <p:nvPr>
            <p:ph idx="13" type="title"/>
          </p:nvPr>
        </p:nvSpPr>
        <p:spPr>
          <a:xfrm>
            <a:off x="30828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85" name="Google Shape;485;p57"/>
          <p:cNvSpPr txBox="1"/>
          <p:nvPr>
            <p:ph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86" name="Google Shape;486;p57"/>
          <p:cNvSpPr txBox="1"/>
          <p:nvPr>
            <p:ph idx="3" type="title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Meal Planning</a:t>
            </a:r>
            <a:endParaRPr/>
          </a:p>
        </p:txBody>
      </p:sp>
      <p:sp>
        <p:nvSpPr>
          <p:cNvPr id="487" name="Google Shape;487;p57"/>
          <p:cNvSpPr txBox="1"/>
          <p:nvPr>
            <p:ph idx="6" type="title"/>
          </p:nvPr>
        </p:nvSpPr>
        <p:spPr>
          <a:xfrm>
            <a:off x="6087600" y="1677225"/>
            <a:ext cx="27960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Customer Feedback </a:t>
            </a:r>
            <a:r>
              <a:rPr lang="en"/>
              <a:t>Analysis</a:t>
            </a:r>
            <a:endParaRPr/>
          </a:p>
        </p:txBody>
      </p:sp>
      <p:sp>
        <p:nvSpPr>
          <p:cNvPr id="488" name="Google Shape;488;p57"/>
          <p:cNvSpPr txBox="1"/>
          <p:nvPr>
            <p:ph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89" name="Google Shape;489;p57"/>
          <p:cNvSpPr txBox="1"/>
          <p:nvPr>
            <p:ph idx="9" type="title"/>
          </p:nvPr>
        </p:nvSpPr>
        <p:spPr>
          <a:xfrm>
            <a:off x="23202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Pre Order Data Analytics</a:t>
            </a:r>
            <a:endParaRPr/>
          </a:p>
        </p:txBody>
      </p:sp>
      <p:sp>
        <p:nvSpPr>
          <p:cNvPr id="490" name="Google Shape;490;p57"/>
          <p:cNvSpPr txBox="1"/>
          <p:nvPr>
            <p:ph idx="15" type="title"/>
          </p:nvPr>
        </p:nvSpPr>
        <p:spPr>
          <a:xfrm>
            <a:off x="47754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Business Suggestions</a:t>
            </a:r>
            <a:endParaRPr/>
          </a:p>
        </p:txBody>
      </p:sp>
      <p:sp>
        <p:nvSpPr>
          <p:cNvPr id="491" name="Google Shape;491;p57"/>
          <p:cNvSpPr txBox="1"/>
          <p:nvPr>
            <p:ph idx="16" type="title"/>
          </p:nvPr>
        </p:nvSpPr>
        <p:spPr>
          <a:xfrm>
            <a:off x="55380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92" name="Google Shape;492;p57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75"/>
          <p:cNvSpPr txBox="1"/>
          <p:nvPr/>
        </p:nvSpPr>
        <p:spPr>
          <a:xfrm>
            <a:off x="657275" y="584250"/>
            <a:ext cx="7710300" cy="3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Query used: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endParaRPr sz="900">
              <a:solidFill>
                <a:srgbClr val="3367D6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SUM</a:t>
            </a:r>
            <a:r>
              <a:rPr lang="en" sz="900">
                <a:solidFill>
                  <a:srgbClr val="3747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CASE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WHEN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meal_short_description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LIKE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0D90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'%I do not want to eat%'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THEN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F4511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F4511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END</a:t>
            </a:r>
            <a:r>
              <a:rPr lang="en" sz="900">
                <a:solidFill>
                  <a:srgbClr val="3747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num_do_not_want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rgbClr val="3A474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SUM</a:t>
            </a:r>
            <a:r>
              <a:rPr lang="en" sz="900">
                <a:solidFill>
                  <a:srgbClr val="3747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CASE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WHEN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meal_short_description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LIKE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0D90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'%I will decide onboard%'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THEN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F4511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F4511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END</a:t>
            </a:r>
            <a:r>
              <a:rPr lang="en" sz="900">
                <a:solidFill>
                  <a:srgbClr val="3747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num_will_decide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rgbClr val="3A474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SUM</a:t>
            </a:r>
            <a:r>
              <a:rPr lang="en" sz="900">
                <a:solidFill>
                  <a:srgbClr val="3747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CASE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WHEN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meal_short_description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LIKE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0D90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'%I would like to go directly to sleep%'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THEN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F4511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F4511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END</a:t>
            </a:r>
            <a:r>
              <a:rPr lang="en" sz="900">
                <a:solidFill>
                  <a:srgbClr val="3747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num_go_to_sleep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rgbClr val="3A474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SUM</a:t>
            </a:r>
            <a:r>
              <a:rPr lang="en" sz="900">
                <a:solidFill>
                  <a:srgbClr val="3747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CASE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WHEN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meal_short_description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LIKE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0D90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'%I am a United Club member and will eat there before my flight%'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THEN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F4511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F4511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END</a:t>
            </a:r>
            <a:r>
              <a:rPr lang="en" sz="900">
                <a:solidFill>
                  <a:srgbClr val="3747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num_united_club_member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rgbClr val="3A474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COUNT</a:t>
            </a:r>
            <a:r>
              <a:rPr lang="en" sz="900">
                <a:solidFill>
                  <a:srgbClr val="3747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(*)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total_rows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rgbClr val="3A474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747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SUM</a:t>
            </a:r>
            <a:r>
              <a:rPr lang="en" sz="900">
                <a:solidFill>
                  <a:srgbClr val="3747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CASE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WHEN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meal_short_description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LIKE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0D90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'%I do not want to eat%'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THEN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F4511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F4511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END</a:t>
            </a:r>
            <a:r>
              <a:rPr lang="en" sz="900">
                <a:solidFill>
                  <a:srgbClr val="3747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747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COUNT</a:t>
            </a:r>
            <a:r>
              <a:rPr lang="en" sz="900">
                <a:solidFill>
                  <a:srgbClr val="3747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(*))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747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F4511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percentage_do_not_want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rgbClr val="3A474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747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SUM</a:t>
            </a:r>
            <a:r>
              <a:rPr lang="en" sz="900">
                <a:solidFill>
                  <a:srgbClr val="3747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CASE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WHEN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meal_short_description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LIKE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0D90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'%I will decide onboard%'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THEN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F4511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F4511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END</a:t>
            </a:r>
            <a:r>
              <a:rPr lang="en" sz="900">
                <a:solidFill>
                  <a:srgbClr val="3747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747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COUNT</a:t>
            </a:r>
            <a:r>
              <a:rPr lang="en" sz="900">
                <a:solidFill>
                  <a:srgbClr val="3747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(*))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747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F4511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percentage_will_decide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rgbClr val="3A474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747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SUM</a:t>
            </a:r>
            <a:r>
              <a:rPr lang="en" sz="900">
                <a:solidFill>
                  <a:srgbClr val="3747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CASE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WHEN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meal_short_description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LIKE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0D90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'%I would like to go directly to sleep%'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THEN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F4511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F4511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END</a:t>
            </a:r>
            <a:r>
              <a:rPr lang="en" sz="900">
                <a:solidFill>
                  <a:srgbClr val="3747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747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COUNT</a:t>
            </a:r>
            <a:r>
              <a:rPr lang="en" sz="900">
                <a:solidFill>
                  <a:srgbClr val="3747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(*))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747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F4511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percentage_go_to_sleep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rgbClr val="3A474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747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SUM</a:t>
            </a:r>
            <a:r>
              <a:rPr lang="en" sz="900">
                <a:solidFill>
                  <a:srgbClr val="3747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CASE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WHEN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meal_short_description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LIKE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0D90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'%I am a United Club member and will eat there before my flight%'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THEN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F4511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F4511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END</a:t>
            </a:r>
            <a:r>
              <a:rPr lang="en" sz="900">
                <a:solidFill>
                  <a:srgbClr val="3747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747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COUNT</a:t>
            </a:r>
            <a:r>
              <a:rPr lang="en" sz="900">
                <a:solidFill>
                  <a:srgbClr val="3747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(*))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747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F4511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percentage_united_club_member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0D90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`stalwart-summer-397109.UAhack.preorderdata`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900">
              <a:solidFill>
                <a:srgbClr val="3A474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3A474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76"/>
          <p:cNvSpPr txBox="1"/>
          <p:nvPr>
            <p:ph type="title"/>
          </p:nvPr>
        </p:nvSpPr>
        <p:spPr>
          <a:xfrm>
            <a:off x="1358400" y="465875"/>
            <a:ext cx="642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Business Suggestions</a:t>
            </a:r>
            <a:endParaRPr/>
          </a:p>
        </p:txBody>
      </p:sp>
      <p:sp>
        <p:nvSpPr>
          <p:cNvPr id="630" name="Google Shape;630;p76"/>
          <p:cNvSpPr txBox="1"/>
          <p:nvPr/>
        </p:nvSpPr>
        <p:spPr>
          <a:xfrm>
            <a:off x="834650" y="1095475"/>
            <a:ext cx="75849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1. Strategic Regional Menu Planning:Curate a menu that strikes a balance between precision and diversity, offering region-specific dishes aligned with flight routes to provide passengers an authentic culinary experience.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2. Healthy Dining Choices: Incorporate a range of healthy meal options, catering to various dietary preferences and requirements, enhancing passenger well-being and satisfaction.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3. Business Class Upgrades:Introduce premium upgrades for business class passengers, providing an elevated dining experience that aligns with their expectations and enhances the overall journey.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4. Pre-Order Meal Offers: Encourage pre-ordering by offering exclusive discounts, deals, or coupons for passengers who choose their meals in advance, incentivizing proactive meal planning.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7"/>
          <p:cNvSpPr txBox="1"/>
          <p:nvPr/>
        </p:nvSpPr>
        <p:spPr>
          <a:xfrm>
            <a:off x="521675" y="1200"/>
            <a:ext cx="79188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5. Festive Occasion Treats:Delight passengers during special occasions like Christmas, Eid, Diwali, etc., by offering celebratory treats that create a memorable and festive atmosphere onboard.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6. Meal-Linked Charitable Donations:Introduce a program where a portion of pre-booked meal proceeds are donated to charitable causes, allowing passengers to contribute positively while enjoying their meals.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7. Unified Privileges: Extend consistent privileges and offerings to all types of flights (domestic/international, short/long haul), ensuring a standardized and exceptional dining experience for all passengers.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8. Enhanced Staff Training:Invest in thorough training for staff during peak capacity periods to ensure top-tier service quality, regardless of flight occupancy.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9. Inventory Tracking Technology: Embrace advanced technology to monitor real-time meal inventory, minimizing food wastage and ensuring availability of preferred meal choices throughout the flight.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8"/>
          <p:cNvSpPr txBox="1"/>
          <p:nvPr/>
        </p:nvSpPr>
        <p:spPr>
          <a:xfrm>
            <a:off x="2107475" y="1810200"/>
            <a:ext cx="5185200" cy="15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Vidaloka"/>
                <a:ea typeface="Vidaloka"/>
                <a:cs typeface="Vidaloka"/>
                <a:sym typeface="Vidaloka"/>
              </a:rPr>
              <a:t>THANK YOU</a:t>
            </a:r>
            <a:endParaRPr sz="6000">
              <a:solidFill>
                <a:schemeClr val="l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8"/>
          <p:cNvSpPr txBox="1"/>
          <p:nvPr/>
        </p:nvSpPr>
        <p:spPr>
          <a:xfrm>
            <a:off x="459050" y="406900"/>
            <a:ext cx="8315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Tech Stack Used</a:t>
            </a:r>
            <a:endParaRPr sz="1600"/>
          </a:p>
        </p:txBody>
      </p:sp>
      <p:sp>
        <p:nvSpPr>
          <p:cNvPr id="498" name="Google Shape;498;p58"/>
          <p:cNvSpPr txBox="1"/>
          <p:nvPr/>
        </p:nvSpPr>
        <p:spPr>
          <a:xfrm>
            <a:off x="855500" y="1398025"/>
            <a:ext cx="7731000" cy="26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Python for machine learning.</a:t>
            </a: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Libraries used:</a:t>
            </a: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Pandas, numpy, sklearn, SHAP,matplotlib, re, nltk, gensim, collections, wordcloud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BiqQuery, LookerStudio, SQL.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Link for notebooks for What affects customer satisfaction the most and Customer feedback analysis.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https://colab.research.google.com/drive/1l2O4hrxEBFXxXMhi7cf1EOuViDBTAAuK?usp=sharing</a:t>
            </a: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https://colab.research.google.com/drive/1bQuQjdGWNyxTFkQerlW0DI5TaHfjvaWR?usp=sharing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9"/>
          <p:cNvSpPr txBox="1"/>
          <p:nvPr>
            <p:ph type="title"/>
          </p:nvPr>
        </p:nvSpPr>
        <p:spPr>
          <a:xfrm>
            <a:off x="74850" y="2511800"/>
            <a:ext cx="5785200" cy="8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What affects the customer </a:t>
            </a:r>
            <a:r>
              <a:rPr lang="en" sz="3000"/>
              <a:t>satisfaction</a:t>
            </a:r>
            <a:r>
              <a:rPr lang="en" sz="3000"/>
              <a:t> the most?</a:t>
            </a:r>
            <a:endParaRPr sz="3000"/>
          </a:p>
        </p:txBody>
      </p:sp>
      <p:sp>
        <p:nvSpPr>
          <p:cNvPr id="504" name="Google Shape;504;p59"/>
          <p:cNvSpPr txBox="1"/>
          <p:nvPr>
            <p:ph idx="2" type="title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/>
              <a:t>01</a:t>
            </a:r>
            <a:endParaRPr sz="6600"/>
          </a:p>
        </p:txBody>
      </p:sp>
      <p:sp>
        <p:nvSpPr>
          <p:cNvPr id="505" name="Google Shape;505;p59"/>
          <p:cNvSpPr txBox="1"/>
          <p:nvPr>
            <p:ph idx="1" type="subTitle"/>
          </p:nvPr>
        </p:nvSpPr>
        <p:spPr>
          <a:xfrm>
            <a:off x="0" y="3612375"/>
            <a:ext cx="60927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Unveiling key factors that derive customer satisfaction using ML</a:t>
            </a:r>
            <a:endParaRPr/>
          </a:p>
        </p:txBody>
      </p:sp>
      <p:pic>
        <p:nvPicPr>
          <p:cNvPr id="506" name="Google Shape;50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6475" y="1614700"/>
            <a:ext cx="2879024" cy="2062000"/>
          </a:xfrm>
          <a:prstGeom prst="rect">
            <a:avLst/>
          </a:prstGeom>
          <a:noFill/>
          <a:ln cap="flat" cmpd="sng" w="28575">
            <a:solidFill>
              <a:srgbClr val="3F353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0"/>
          <p:cNvSpPr txBox="1"/>
          <p:nvPr>
            <p:ph type="title"/>
          </p:nvPr>
        </p:nvSpPr>
        <p:spPr>
          <a:xfrm>
            <a:off x="713225" y="481200"/>
            <a:ext cx="2313000" cy="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12" name="Google Shape;512;p60"/>
          <p:cNvSpPr txBox="1"/>
          <p:nvPr/>
        </p:nvSpPr>
        <p:spPr>
          <a:xfrm>
            <a:off x="710475" y="1250850"/>
            <a:ext cx="7555200" cy="12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Explored dataset named “inflight satisfaction score”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table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includes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31 columns where each row represents a customers flight experience and other flight details.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key insight that we aim to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achieve from that table is that which of these features most affects customer satisfaction.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3" name="Google Shape;513;p60"/>
          <p:cNvSpPr txBox="1"/>
          <p:nvPr>
            <p:ph type="title"/>
          </p:nvPr>
        </p:nvSpPr>
        <p:spPr>
          <a:xfrm>
            <a:off x="713225" y="2537550"/>
            <a:ext cx="3508200" cy="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514" name="Google Shape;514;p60"/>
          <p:cNvSpPr txBox="1"/>
          <p:nvPr/>
        </p:nvSpPr>
        <p:spPr>
          <a:xfrm>
            <a:off x="710475" y="3233975"/>
            <a:ext cx="8289300" cy="17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Addressed missing values through appropriate strategies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Eliminated rows/ columns with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unmanageable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missing data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Excluded less relevant columns to focus analysis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Dropped columns- </a:t>
            </a:r>
            <a:r>
              <a:rPr lang="en" sz="1150">
                <a:solidFill>
                  <a:srgbClr val="1C4587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['cabin_name','loyalty_program_level','departure_gate','arrival_gate','media_provider','equipment_type_code','fleet_type_description','response_group','driver_sub_group1','driver_sub_group2','arrival_delay_minutes']</a:t>
            </a:r>
            <a:endParaRPr sz="1150">
              <a:solidFill>
                <a:srgbClr val="1C4587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1"/>
          <p:cNvSpPr txBox="1"/>
          <p:nvPr>
            <p:ph type="title"/>
          </p:nvPr>
        </p:nvSpPr>
        <p:spPr>
          <a:xfrm>
            <a:off x="713225" y="481200"/>
            <a:ext cx="6693300" cy="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Models</a:t>
            </a:r>
            <a:endParaRPr/>
          </a:p>
        </p:txBody>
      </p:sp>
      <p:sp>
        <p:nvSpPr>
          <p:cNvPr id="520" name="Google Shape;520;p61"/>
          <p:cNvSpPr txBox="1"/>
          <p:nvPr/>
        </p:nvSpPr>
        <p:spPr>
          <a:xfrm>
            <a:off x="710475" y="1113675"/>
            <a:ext cx="7555200" cy="18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Due to categorical data, employed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one-hot encoding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for feature transformation.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 our classifying into 2 labels-Satisfied and Dissatisfied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Implemented three classification models: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 Logistic Regression, Decision Tree, SVM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 had the highest accuracy among the models hence selected it for further analysis. Even though it is a regression model it is well suited for binary classification.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1" name="Google Shape;521;p61"/>
          <p:cNvSpPr txBox="1"/>
          <p:nvPr>
            <p:ph type="title"/>
          </p:nvPr>
        </p:nvSpPr>
        <p:spPr>
          <a:xfrm>
            <a:off x="713225" y="2992275"/>
            <a:ext cx="6373500" cy="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Importance Analysis</a:t>
            </a:r>
            <a:endParaRPr/>
          </a:p>
        </p:txBody>
      </p:sp>
      <p:sp>
        <p:nvSpPr>
          <p:cNvPr id="522" name="Google Shape;522;p61"/>
          <p:cNvSpPr txBox="1"/>
          <p:nvPr/>
        </p:nvSpPr>
        <p:spPr>
          <a:xfrm>
            <a:off x="710475" y="3720825"/>
            <a:ext cx="7555200" cy="12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Utilized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SHAP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for feature importance interpretation.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Uncovered influential factors impacting decision-making process.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2"/>
          <p:cNvSpPr txBox="1"/>
          <p:nvPr>
            <p:ph type="title"/>
          </p:nvPr>
        </p:nvSpPr>
        <p:spPr>
          <a:xfrm>
            <a:off x="713225" y="445025"/>
            <a:ext cx="632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Key Insights</a:t>
            </a:r>
            <a:endParaRPr/>
          </a:p>
        </p:txBody>
      </p:sp>
      <p:pic>
        <p:nvPicPr>
          <p:cNvPr id="528" name="Google Shape;52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1017725"/>
            <a:ext cx="3217099" cy="3730750"/>
          </a:xfrm>
          <a:prstGeom prst="rect">
            <a:avLst/>
          </a:prstGeom>
          <a:noFill/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9" name="Google Shape;529;p62"/>
          <p:cNvSpPr txBox="1"/>
          <p:nvPr/>
        </p:nvSpPr>
        <p:spPr>
          <a:xfrm>
            <a:off x="4010525" y="1122950"/>
            <a:ext cx="4948800" cy="10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According to the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SHAP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results on the left. We can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observe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that the features that most impact the customer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satisfaction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are as follows</a:t>
            </a:r>
            <a:r>
              <a:rPr lang="en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*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0" name="Google Shape;530;p62"/>
          <p:cNvSpPr txBox="1"/>
          <p:nvPr/>
        </p:nvSpPr>
        <p:spPr>
          <a:xfrm>
            <a:off x="4347600" y="2165750"/>
            <a:ext cx="4523700" cy="19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❖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Haul_type: Long, Medium, Short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❖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Cabin_code_desc: Economy, Business, United premium plus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❖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International_domestic_indicator:International or domestic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❖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Arrival_delay_group:early &amp; on time, delayed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❖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Seat_factor_band:90+, 80+, 70+, 0 to 70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❖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And so on…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1" name="Google Shape;531;p62"/>
          <p:cNvSpPr txBox="1"/>
          <p:nvPr/>
        </p:nvSpPr>
        <p:spPr>
          <a:xfrm>
            <a:off x="542550" y="4841075"/>
            <a:ext cx="76890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*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Few features and repeated due to one- hot encoding but this can be ignored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3"/>
          <p:cNvSpPr txBox="1"/>
          <p:nvPr>
            <p:ph type="title"/>
          </p:nvPr>
        </p:nvSpPr>
        <p:spPr>
          <a:xfrm>
            <a:off x="4956100" y="2467375"/>
            <a:ext cx="3588600" cy="6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Meal Planning</a:t>
            </a:r>
            <a:endParaRPr/>
          </a:p>
        </p:txBody>
      </p:sp>
      <p:sp>
        <p:nvSpPr>
          <p:cNvPr id="537" name="Google Shape;537;p63"/>
          <p:cNvSpPr txBox="1"/>
          <p:nvPr>
            <p:ph idx="2" type="title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38" name="Google Shape;538;p63"/>
          <p:cNvSpPr txBox="1"/>
          <p:nvPr>
            <p:ph idx="1" type="subTitle"/>
          </p:nvPr>
        </p:nvSpPr>
        <p:spPr>
          <a:xfrm>
            <a:off x="4956100" y="3116275"/>
            <a:ext cx="39432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12121"/>
                </a:solidFill>
                <a:highlight>
                  <a:schemeClr val="lt2"/>
                </a:highlight>
              </a:rPr>
              <a:t>Examining Opportunities for Enhancement in United Airlines' Meal Planning Process</a:t>
            </a:r>
            <a:endParaRPr sz="1500">
              <a:solidFill>
                <a:srgbClr val="212121"/>
              </a:solidFill>
              <a:highlight>
                <a:schemeClr val="lt2"/>
              </a:highlight>
            </a:endParaRPr>
          </a:p>
        </p:txBody>
      </p:sp>
      <p:pic>
        <p:nvPicPr>
          <p:cNvPr id="539" name="Google Shape;53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675" y="1106050"/>
            <a:ext cx="3588601" cy="269145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4"/>
          <p:cNvSpPr txBox="1"/>
          <p:nvPr>
            <p:ph type="title"/>
          </p:nvPr>
        </p:nvSpPr>
        <p:spPr>
          <a:xfrm>
            <a:off x="2094150" y="1355800"/>
            <a:ext cx="49557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400"/>
              <a:t>50% +</a:t>
            </a:r>
            <a:endParaRPr sz="11400"/>
          </a:p>
        </p:txBody>
      </p:sp>
      <p:sp>
        <p:nvSpPr>
          <p:cNvPr id="545" name="Google Shape;545;p64"/>
          <p:cNvSpPr txBox="1"/>
          <p:nvPr>
            <p:ph idx="1" type="subTitle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Of all planned meals are WASTED!!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nimalist Business Slides XL by Slidesgo">
  <a:themeElements>
    <a:clrScheme name="Simple Light">
      <a:dk1>
        <a:srgbClr val="000000"/>
      </a:dk1>
      <a:lt1>
        <a:srgbClr val="E3E7F0"/>
      </a:lt1>
      <a:dk2>
        <a:srgbClr val="000000"/>
      </a:dk2>
      <a:lt2>
        <a:srgbClr val="E3E7F0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